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9E81F6-DE09-4623-9653-1B1F55E5B89B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495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2B73B9-926F-484C-A3EE-E9E9C2A06B2C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5F9493-AD5B-4B14-A24D-F1A9DD6728B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40" name="Picture 8" descr="ld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25146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sz="6000"/>
              <a:t>NTC   en   LDR</a:t>
            </a:r>
            <a:endParaRPr lang="en-US" sz="6000"/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4824413" y="4292600"/>
            <a:ext cx="4319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600" b="1"/>
              <a:t>N A S K  I     klas 3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310255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/>
              <a:t>De weerstand van een LDR is afhankelijk van de </a:t>
            </a:r>
            <a:r>
              <a:rPr lang="nl-NL">
                <a:solidFill>
                  <a:srgbClr val="FF0000"/>
                </a:solidFill>
              </a:rPr>
              <a:t>hoeveelheid licht</a:t>
            </a:r>
            <a:r>
              <a:rPr lang="nl-NL"/>
              <a:t> die erop valt.</a:t>
            </a:r>
          </a:p>
          <a:p>
            <a:pPr>
              <a:lnSpc>
                <a:spcPct val="90000"/>
              </a:lnSpc>
            </a:pPr>
            <a:r>
              <a:rPr lang="nl-NL"/>
              <a:t>In het </a:t>
            </a:r>
            <a:r>
              <a:rPr lang="nl-NL">
                <a:solidFill>
                  <a:srgbClr val="FF0000"/>
                </a:solidFill>
              </a:rPr>
              <a:t>donker</a:t>
            </a:r>
            <a:r>
              <a:rPr lang="nl-NL"/>
              <a:t> is de weerstand erg </a:t>
            </a:r>
            <a:r>
              <a:rPr lang="nl-NL">
                <a:solidFill>
                  <a:srgbClr val="FF0000"/>
                </a:solidFill>
              </a:rPr>
              <a:t>groot </a:t>
            </a:r>
            <a:r>
              <a:rPr lang="nl-NL"/>
              <a:t>en stroomt er </a:t>
            </a:r>
            <a:r>
              <a:rPr lang="nl-NL">
                <a:solidFill>
                  <a:srgbClr val="FF0000"/>
                </a:solidFill>
              </a:rPr>
              <a:t>weinig </a:t>
            </a:r>
            <a:r>
              <a:rPr lang="nl-NL"/>
              <a:t>stroom door de schakeling.</a:t>
            </a:r>
          </a:p>
          <a:p>
            <a:pPr>
              <a:lnSpc>
                <a:spcPct val="90000"/>
              </a:lnSpc>
            </a:pPr>
            <a:r>
              <a:rPr lang="nl-NL"/>
              <a:t>Als er </a:t>
            </a:r>
            <a:r>
              <a:rPr lang="nl-NL">
                <a:solidFill>
                  <a:srgbClr val="FF0000"/>
                </a:solidFill>
              </a:rPr>
              <a:t>veel licht</a:t>
            </a:r>
            <a:r>
              <a:rPr lang="nl-NL"/>
              <a:t> op schijnt, is de weerstand </a:t>
            </a:r>
            <a:r>
              <a:rPr lang="nl-NL">
                <a:solidFill>
                  <a:srgbClr val="FF0000"/>
                </a:solidFill>
              </a:rPr>
              <a:t>klein</a:t>
            </a:r>
            <a:r>
              <a:rPr lang="nl-NL"/>
              <a:t> en kan er </a:t>
            </a:r>
            <a:r>
              <a:rPr lang="nl-NL">
                <a:solidFill>
                  <a:srgbClr val="FF0000"/>
                </a:solidFill>
              </a:rPr>
              <a:t>veel </a:t>
            </a:r>
            <a:r>
              <a:rPr lang="nl-NL"/>
              <a:t>stroom door de schakeling</a:t>
            </a:r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LDR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5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62" name="Picture 14" descr="ld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843120">
            <a:off x="5445125" y="1484313"/>
            <a:ext cx="2582863" cy="2420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365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/>
              <a:t>Het schakelsymbool van een LDR:</a:t>
            </a:r>
            <a:endParaRPr lang="en-US" sz="4000"/>
          </a:p>
        </p:txBody>
      </p:sp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1044575" y="2060575"/>
            <a:ext cx="5040313" cy="2808288"/>
          </a:xfrm>
          <a:prstGeom prst="rect">
            <a:avLst/>
          </a:prstGeom>
          <a:solidFill>
            <a:srgbClr val="00CCFF">
              <a:alpha val="2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83652" name="Line 4"/>
          <p:cNvSpPr>
            <a:spLocks noChangeShapeType="1"/>
          </p:cNvSpPr>
          <p:nvPr/>
        </p:nvSpPr>
        <p:spPr bwMode="auto">
          <a:xfrm>
            <a:off x="1693863" y="3411538"/>
            <a:ext cx="792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2486025" y="3122613"/>
            <a:ext cx="2087563" cy="6492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>
            <a:off x="4573588" y="3411538"/>
            <a:ext cx="792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3659" name="Text Box 11"/>
          <p:cNvSpPr txBox="1">
            <a:spLocks noChangeArrowheads="1"/>
          </p:cNvSpPr>
          <p:nvPr/>
        </p:nvSpPr>
        <p:spPr bwMode="auto">
          <a:xfrm>
            <a:off x="3133725" y="4078288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/>
              <a:t>LDR</a:t>
            </a:r>
            <a:endParaRPr lang="en-US"/>
          </a:p>
        </p:txBody>
      </p:sp>
      <p:sp>
        <p:nvSpPr>
          <p:cNvPr id="283660" name="Line 12"/>
          <p:cNvSpPr>
            <a:spLocks noChangeShapeType="1"/>
          </p:cNvSpPr>
          <p:nvPr/>
        </p:nvSpPr>
        <p:spPr bwMode="auto">
          <a:xfrm>
            <a:off x="2825750" y="2420938"/>
            <a:ext cx="647700" cy="5762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3661" name="Line 13"/>
          <p:cNvSpPr>
            <a:spLocks noChangeShapeType="1"/>
          </p:cNvSpPr>
          <p:nvPr/>
        </p:nvSpPr>
        <p:spPr bwMode="auto">
          <a:xfrm>
            <a:off x="3113088" y="2349500"/>
            <a:ext cx="649287" cy="647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767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698" name="Group 2"/>
          <p:cNvGrpSpPr>
            <a:grpSpLocks/>
          </p:cNvGrpSpPr>
          <p:nvPr/>
        </p:nvGrpSpPr>
        <p:grpSpPr bwMode="auto">
          <a:xfrm>
            <a:off x="4498975" y="1844675"/>
            <a:ext cx="2160588" cy="431800"/>
            <a:chOff x="3923" y="436"/>
            <a:chExt cx="1361" cy="272"/>
          </a:xfrm>
        </p:grpSpPr>
        <p:sp>
          <p:nvSpPr>
            <p:cNvPr id="285699" name="Rectangle 3"/>
            <p:cNvSpPr>
              <a:spLocks noChangeArrowheads="1"/>
            </p:cNvSpPr>
            <p:nvPr/>
          </p:nvSpPr>
          <p:spPr bwMode="auto">
            <a:xfrm>
              <a:off x="4241" y="436"/>
              <a:ext cx="726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85700" name="Line 4"/>
            <p:cNvSpPr>
              <a:spLocks noChangeShapeType="1"/>
            </p:cNvSpPr>
            <p:nvPr/>
          </p:nvSpPr>
          <p:spPr bwMode="auto">
            <a:xfrm>
              <a:off x="4967" y="57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85701" name="Line 5"/>
            <p:cNvSpPr>
              <a:spLocks noChangeShapeType="1"/>
            </p:cNvSpPr>
            <p:nvPr/>
          </p:nvSpPr>
          <p:spPr bwMode="auto">
            <a:xfrm>
              <a:off x="3923" y="57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1617663" y="1700213"/>
            <a:ext cx="2305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Symbool:</a:t>
            </a:r>
            <a:endParaRPr lang="en-US" sz="4000"/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2700338" y="476250"/>
            <a:ext cx="2782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4000">
                <a:solidFill>
                  <a:srgbClr val="FF3300"/>
                </a:solidFill>
              </a:rPr>
              <a:t>Weerstand:</a:t>
            </a:r>
            <a:endParaRPr lang="en-US" sz="40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199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22" name="Group 2"/>
          <p:cNvGrpSpPr>
            <a:grpSpLocks/>
          </p:cNvGrpSpPr>
          <p:nvPr/>
        </p:nvGrpSpPr>
        <p:grpSpPr bwMode="auto">
          <a:xfrm>
            <a:off x="4498975" y="1844675"/>
            <a:ext cx="2160588" cy="431800"/>
            <a:chOff x="3923" y="436"/>
            <a:chExt cx="1361" cy="272"/>
          </a:xfrm>
        </p:grpSpPr>
        <p:sp>
          <p:nvSpPr>
            <p:cNvPr id="286723" name="Rectangle 3"/>
            <p:cNvSpPr>
              <a:spLocks noChangeArrowheads="1"/>
            </p:cNvSpPr>
            <p:nvPr/>
          </p:nvSpPr>
          <p:spPr bwMode="auto">
            <a:xfrm>
              <a:off x="4241" y="436"/>
              <a:ext cx="726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86724" name="Line 4"/>
            <p:cNvSpPr>
              <a:spLocks noChangeShapeType="1"/>
            </p:cNvSpPr>
            <p:nvPr/>
          </p:nvSpPr>
          <p:spPr bwMode="auto">
            <a:xfrm>
              <a:off x="4967" y="57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86725" name="Line 5"/>
            <p:cNvSpPr>
              <a:spLocks noChangeShapeType="1"/>
            </p:cNvSpPr>
            <p:nvPr/>
          </p:nvSpPr>
          <p:spPr bwMode="auto">
            <a:xfrm>
              <a:off x="3923" y="57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1617663" y="1700213"/>
            <a:ext cx="2305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Symbool:</a:t>
            </a:r>
            <a:endParaRPr lang="en-US" sz="4000"/>
          </a:p>
        </p:txBody>
      </p:sp>
      <p:sp>
        <p:nvSpPr>
          <p:cNvPr id="286727" name="Text Box 7"/>
          <p:cNvSpPr txBox="1">
            <a:spLocks noChangeArrowheads="1"/>
          </p:cNvSpPr>
          <p:nvPr/>
        </p:nvSpPr>
        <p:spPr bwMode="auto">
          <a:xfrm>
            <a:off x="2700338" y="476250"/>
            <a:ext cx="2782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4000">
                <a:solidFill>
                  <a:srgbClr val="FF3300"/>
                </a:solidFill>
              </a:rPr>
              <a:t>Weerstand:</a:t>
            </a:r>
            <a:endParaRPr lang="en-US" sz="4000">
              <a:solidFill>
                <a:srgbClr val="FF3300"/>
              </a:solidFill>
            </a:endParaRPr>
          </a:p>
        </p:txBody>
      </p:sp>
      <p:sp>
        <p:nvSpPr>
          <p:cNvPr id="286728" name="Text Box 8"/>
          <p:cNvSpPr txBox="1">
            <a:spLocks noChangeArrowheads="1"/>
          </p:cNvSpPr>
          <p:nvPr/>
        </p:nvSpPr>
        <p:spPr bwMode="auto">
          <a:xfrm>
            <a:off x="395288" y="3213100"/>
            <a:ext cx="83169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3600">
                <a:solidFill>
                  <a:srgbClr val="FF3300"/>
                </a:solidFill>
              </a:rPr>
              <a:t>Grote weerstand:</a:t>
            </a:r>
            <a:r>
              <a:rPr lang="nl-NL" sz="3600"/>
              <a:t>                             stroom kan er moeilijk doorheen dus is de stroomsterkte klein.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775815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83" name="Group 3"/>
          <p:cNvGrpSpPr>
            <a:grpSpLocks/>
          </p:cNvGrpSpPr>
          <p:nvPr/>
        </p:nvGrpSpPr>
        <p:grpSpPr bwMode="auto">
          <a:xfrm>
            <a:off x="4498975" y="1844675"/>
            <a:ext cx="2160588" cy="431800"/>
            <a:chOff x="3923" y="436"/>
            <a:chExt cx="1361" cy="272"/>
          </a:xfrm>
        </p:grpSpPr>
        <p:sp>
          <p:nvSpPr>
            <p:cNvPr id="276484" name="Rectangle 4"/>
            <p:cNvSpPr>
              <a:spLocks noChangeArrowheads="1"/>
            </p:cNvSpPr>
            <p:nvPr/>
          </p:nvSpPr>
          <p:spPr bwMode="auto">
            <a:xfrm>
              <a:off x="4241" y="436"/>
              <a:ext cx="726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76485" name="Line 5"/>
            <p:cNvSpPr>
              <a:spLocks noChangeShapeType="1"/>
            </p:cNvSpPr>
            <p:nvPr/>
          </p:nvSpPr>
          <p:spPr bwMode="auto">
            <a:xfrm>
              <a:off x="4967" y="57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76486" name="Line 6"/>
            <p:cNvSpPr>
              <a:spLocks noChangeShapeType="1"/>
            </p:cNvSpPr>
            <p:nvPr/>
          </p:nvSpPr>
          <p:spPr bwMode="auto">
            <a:xfrm>
              <a:off x="3923" y="57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1617663" y="1700213"/>
            <a:ext cx="2305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Symbool:</a:t>
            </a:r>
            <a:endParaRPr lang="en-US" sz="4000"/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2700338" y="476250"/>
            <a:ext cx="2782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4000">
                <a:solidFill>
                  <a:srgbClr val="FF3300"/>
                </a:solidFill>
              </a:rPr>
              <a:t>Weerstand:</a:t>
            </a:r>
            <a:endParaRPr lang="en-US" sz="4000">
              <a:solidFill>
                <a:srgbClr val="FF3300"/>
              </a:solidFill>
            </a:endParaRPr>
          </a:p>
        </p:txBody>
      </p:sp>
      <p:sp>
        <p:nvSpPr>
          <p:cNvPr id="276489" name="Text Box 9"/>
          <p:cNvSpPr txBox="1">
            <a:spLocks noChangeArrowheads="1"/>
          </p:cNvSpPr>
          <p:nvPr/>
        </p:nvSpPr>
        <p:spPr bwMode="auto">
          <a:xfrm>
            <a:off x="395288" y="3213100"/>
            <a:ext cx="83169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3600">
                <a:solidFill>
                  <a:srgbClr val="FF3300"/>
                </a:solidFill>
              </a:rPr>
              <a:t>Grote weerstand:</a:t>
            </a:r>
            <a:r>
              <a:rPr lang="nl-NL" sz="3600"/>
              <a:t>                             stroom kan er moeilijk doorheen dus is de stroomsterkte klein.</a:t>
            </a:r>
            <a:endParaRPr lang="en-US" sz="3600"/>
          </a:p>
        </p:txBody>
      </p:sp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611188" y="4941888"/>
            <a:ext cx="7921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3600">
                <a:solidFill>
                  <a:srgbClr val="FF3300"/>
                </a:solidFill>
              </a:rPr>
              <a:t>Kleine weerstand:</a:t>
            </a:r>
            <a:r>
              <a:rPr lang="nl-NL" sz="3600"/>
              <a:t>                        stroom kan er makkelijk doorheen dus is de stroomsterkte groot.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54538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1258888" y="692150"/>
            <a:ext cx="7129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>
                <a:solidFill>
                  <a:srgbClr val="FF3300"/>
                </a:solidFill>
              </a:rPr>
              <a:t>De weerstand berekenen:</a:t>
            </a:r>
            <a:endParaRPr lang="en-US" sz="4000">
              <a:solidFill>
                <a:srgbClr val="FF3300"/>
              </a:solidFill>
            </a:endParaRP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395288" y="2205038"/>
            <a:ext cx="7920037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4000"/>
              <a:t>De weerstand kunnen we uitdrukken in een getal. De eenheid van dit getal is : </a:t>
            </a:r>
          </a:p>
          <a:p>
            <a:pPr algn="ctr">
              <a:spcBef>
                <a:spcPct val="50000"/>
              </a:spcBef>
            </a:pPr>
            <a:r>
              <a:rPr lang="nl-NL" sz="6000">
                <a:solidFill>
                  <a:schemeClr val="bg2"/>
                </a:solidFill>
              </a:rPr>
              <a:t>Ohm ( </a:t>
            </a:r>
            <a:r>
              <a:rPr lang="el-GR" sz="6000">
                <a:solidFill>
                  <a:schemeClr val="bg2"/>
                </a:solidFill>
                <a:cs typeface="Arial" charset="0"/>
              </a:rPr>
              <a:t>Ω</a:t>
            </a:r>
            <a:r>
              <a:rPr lang="nl-NL" sz="6000">
                <a:solidFill>
                  <a:schemeClr val="bg2"/>
                </a:solidFill>
                <a:cs typeface="Arial" charset="0"/>
              </a:rPr>
              <a:t> )</a:t>
            </a:r>
            <a:endParaRPr lang="el-GR" sz="6000">
              <a:solidFill>
                <a:schemeClr val="bg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6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916113"/>
            <a:ext cx="6985000" cy="3886200"/>
          </a:xfrm>
        </p:spPr>
        <p:txBody>
          <a:bodyPr/>
          <a:lstStyle/>
          <a:p>
            <a:r>
              <a:rPr lang="nl-NL" sz="4000"/>
              <a:t>De NTC</a:t>
            </a:r>
          </a:p>
          <a:p>
            <a:pPr>
              <a:buFont typeface="Wingdings" pitchFamily="2" charset="2"/>
              <a:buNone/>
            </a:pPr>
            <a:r>
              <a:rPr lang="nl-NL"/>
              <a:t>	</a:t>
            </a:r>
            <a:r>
              <a:rPr lang="nl-NL" sz="2800" i="1">
                <a:solidFill>
                  <a:srgbClr val="FFFFFF"/>
                </a:solidFill>
              </a:rPr>
              <a:t>negatieve temperatuur coëfficiënt</a:t>
            </a:r>
          </a:p>
          <a:p>
            <a:pPr>
              <a:buFont typeface="Wingdings" pitchFamily="2" charset="2"/>
              <a:buNone/>
            </a:pPr>
            <a:endParaRPr lang="nl-NL" sz="4000"/>
          </a:p>
          <a:p>
            <a:r>
              <a:rPr lang="nl-NL" sz="4000"/>
              <a:t>De LDR</a:t>
            </a:r>
          </a:p>
          <a:p>
            <a:pPr>
              <a:buFont typeface="Wingdings" pitchFamily="2" charset="2"/>
              <a:buNone/>
            </a:pPr>
            <a:r>
              <a:rPr lang="nl-NL" sz="4000"/>
              <a:t>	</a:t>
            </a:r>
            <a:r>
              <a:rPr lang="nl-NL" sz="2800" i="1">
                <a:solidFill>
                  <a:srgbClr val="FFFFFF"/>
                </a:solidFill>
              </a:rPr>
              <a:t>light dependant resistance</a:t>
            </a:r>
            <a:endParaRPr lang="en-US" sz="2800" i="1">
              <a:solidFill>
                <a:srgbClr val="FFFFFF"/>
              </a:solidFill>
            </a:endParaRP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/>
              <a:t>Er zijn 2 bijzondere weerstanden: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51298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916113"/>
            <a:ext cx="6985000" cy="3886200"/>
          </a:xfrm>
        </p:spPr>
        <p:txBody>
          <a:bodyPr/>
          <a:lstStyle/>
          <a:p>
            <a:r>
              <a:rPr lang="nl-NL" sz="4000"/>
              <a:t>De NTC</a:t>
            </a:r>
          </a:p>
          <a:p>
            <a:pPr>
              <a:buFont typeface="Wingdings" pitchFamily="2" charset="2"/>
              <a:buNone/>
            </a:pPr>
            <a:r>
              <a:rPr lang="nl-NL"/>
              <a:t>	</a:t>
            </a:r>
            <a:r>
              <a:rPr lang="nl-NL" sz="2800" i="1">
                <a:solidFill>
                  <a:srgbClr val="FF0000"/>
                </a:solidFill>
              </a:rPr>
              <a:t>negatieve temperatuur coëfficiënt</a:t>
            </a:r>
          </a:p>
          <a:p>
            <a:pPr>
              <a:buFont typeface="Wingdings" pitchFamily="2" charset="2"/>
              <a:buNone/>
            </a:pPr>
            <a:endParaRPr lang="nl-NL" sz="4000"/>
          </a:p>
          <a:p>
            <a:r>
              <a:rPr lang="nl-NL" sz="4000"/>
              <a:t>De LDR</a:t>
            </a:r>
          </a:p>
          <a:p>
            <a:pPr>
              <a:buFont typeface="Wingdings" pitchFamily="2" charset="2"/>
              <a:buNone/>
            </a:pPr>
            <a:r>
              <a:rPr lang="nl-NL" sz="4000"/>
              <a:t>	</a:t>
            </a:r>
            <a:r>
              <a:rPr lang="nl-NL" sz="2800" i="1">
                <a:solidFill>
                  <a:srgbClr val="FF0000"/>
                </a:solidFill>
              </a:rPr>
              <a:t>light dependant resistance</a:t>
            </a:r>
            <a:endParaRPr lang="en-US" sz="2800" i="1">
              <a:solidFill>
                <a:srgbClr val="FF0000"/>
              </a:solidFill>
            </a:endParaRP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/>
              <a:t>Er zijn 2 bijzondere weerstanden: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61987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De weerstand van een NTC wordt </a:t>
            </a:r>
            <a:r>
              <a:rPr lang="nl-NL">
                <a:solidFill>
                  <a:srgbClr val="FF0000"/>
                </a:solidFill>
              </a:rPr>
              <a:t>kleiner</a:t>
            </a:r>
            <a:r>
              <a:rPr lang="nl-NL"/>
              <a:t> als de temperatuur </a:t>
            </a:r>
            <a:r>
              <a:rPr lang="nl-NL">
                <a:solidFill>
                  <a:srgbClr val="FF0000"/>
                </a:solidFill>
              </a:rPr>
              <a:t>stijgt</a:t>
            </a:r>
            <a:r>
              <a:rPr lang="nl-NL"/>
              <a:t>.</a:t>
            </a:r>
          </a:p>
          <a:p>
            <a:r>
              <a:rPr lang="nl-NL"/>
              <a:t>Zo kan er een </a:t>
            </a:r>
            <a:r>
              <a:rPr lang="nl-NL">
                <a:solidFill>
                  <a:srgbClr val="FF0000"/>
                </a:solidFill>
              </a:rPr>
              <a:t>grotere</a:t>
            </a:r>
            <a:r>
              <a:rPr lang="nl-NL"/>
              <a:t> stroom lopen als de temperatuur </a:t>
            </a:r>
            <a:r>
              <a:rPr lang="nl-NL">
                <a:solidFill>
                  <a:srgbClr val="FF0000"/>
                </a:solidFill>
              </a:rPr>
              <a:t>toeneemt</a:t>
            </a:r>
            <a:r>
              <a:rPr lang="nl-NL"/>
              <a:t>.</a:t>
            </a:r>
          </a:p>
          <a:p>
            <a:r>
              <a:rPr lang="nl-NL"/>
              <a:t>Door deze eigenschap kan een NTC als </a:t>
            </a:r>
            <a:r>
              <a:rPr lang="nl-NL">
                <a:solidFill>
                  <a:srgbClr val="FF0000"/>
                </a:solidFill>
              </a:rPr>
              <a:t>thermometer</a:t>
            </a:r>
            <a:r>
              <a:rPr lang="nl-NL"/>
              <a:t> gebruikt worden.</a:t>
            </a:r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NTC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9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1187450" y="2349500"/>
            <a:ext cx="6119813" cy="3455988"/>
          </a:xfrm>
          <a:prstGeom prst="rect">
            <a:avLst/>
          </a:prstGeom>
          <a:solidFill>
            <a:srgbClr val="00CCFF">
              <a:alpha val="2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/>
              <a:t>Het schakelsymbool van een NTC:</a:t>
            </a:r>
            <a:endParaRPr lang="en-US" sz="4000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>
            <a:off x="2432050" y="3698875"/>
            <a:ext cx="792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3224213" y="3409950"/>
            <a:ext cx="2087562" cy="6492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81606" name="Line 6"/>
          <p:cNvSpPr>
            <a:spLocks noChangeShapeType="1"/>
          </p:cNvSpPr>
          <p:nvPr/>
        </p:nvSpPr>
        <p:spPr bwMode="auto">
          <a:xfrm>
            <a:off x="5311775" y="3698875"/>
            <a:ext cx="792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1607" name="Line 7"/>
          <p:cNvSpPr>
            <a:spLocks noChangeShapeType="1"/>
          </p:cNvSpPr>
          <p:nvPr/>
        </p:nvSpPr>
        <p:spPr bwMode="auto">
          <a:xfrm>
            <a:off x="3656013" y="2906713"/>
            <a:ext cx="1008062" cy="1584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1608" name="Line 8"/>
          <p:cNvSpPr>
            <a:spLocks noChangeShapeType="1"/>
          </p:cNvSpPr>
          <p:nvPr/>
        </p:nvSpPr>
        <p:spPr bwMode="auto">
          <a:xfrm>
            <a:off x="4664075" y="4491038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1609" name="Oval 9"/>
          <p:cNvSpPr>
            <a:spLocks noChangeArrowheads="1"/>
          </p:cNvSpPr>
          <p:nvPr/>
        </p:nvSpPr>
        <p:spPr bwMode="auto">
          <a:xfrm>
            <a:off x="5240338" y="4275138"/>
            <a:ext cx="431800" cy="4318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81610" name="Text Box 10"/>
          <p:cNvSpPr txBox="1">
            <a:spLocks noChangeArrowheads="1"/>
          </p:cNvSpPr>
          <p:nvPr/>
        </p:nvSpPr>
        <p:spPr bwMode="auto">
          <a:xfrm>
            <a:off x="5291138" y="4121150"/>
            <a:ext cx="319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sz="3200"/>
              <a:t>-</a:t>
            </a:r>
            <a:endParaRPr lang="en-US" sz="3200"/>
          </a:p>
        </p:txBody>
      </p:sp>
      <p:sp>
        <p:nvSpPr>
          <p:cNvPr id="281611" name="Text Box 11"/>
          <p:cNvSpPr txBox="1">
            <a:spLocks noChangeArrowheads="1"/>
          </p:cNvSpPr>
          <p:nvPr/>
        </p:nvSpPr>
        <p:spPr bwMode="auto">
          <a:xfrm>
            <a:off x="3779838" y="4797425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/>
              <a:t>NTC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5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209</Words>
  <Application>Microsoft Office PowerPoint</Application>
  <PresentationFormat>Diavoorstelling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Concours</vt:lpstr>
      <vt:lpstr>NTC   en   LDR</vt:lpstr>
      <vt:lpstr>PowerPoint-presentatie</vt:lpstr>
      <vt:lpstr>PowerPoint-presentatie</vt:lpstr>
      <vt:lpstr>PowerPoint-presentatie</vt:lpstr>
      <vt:lpstr>PowerPoint-presentatie</vt:lpstr>
      <vt:lpstr>Er zijn 2 bijzondere weerstanden:</vt:lpstr>
      <vt:lpstr>Er zijn 2 bijzondere weerstanden:</vt:lpstr>
      <vt:lpstr>De NTC</vt:lpstr>
      <vt:lpstr>Het schakelsymbool van een NTC:</vt:lpstr>
      <vt:lpstr>De LDR</vt:lpstr>
      <vt:lpstr>Het schakelsymbool van een LDR: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NTC   en   LDR</dc:title>
  <dc:creator>Verbruggen, Dirk</dc:creator>
  <cp:lastModifiedBy>Verbruggen, Dirk</cp:lastModifiedBy>
  <cp:revision>1</cp:revision>
  <dcterms:created xsi:type="dcterms:W3CDTF">2012-04-03T12:25:25Z</dcterms:created>
  <dcterms:modified xsi:type="dcterms:W3CDTF">2012-04-03T12:26:58Z</dcterms:modified>
</cp:coreProperties>
</file>